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0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1C2CC7-F347-4DD1-AEA8-D976E1835DB8}">
          <p14:sldIdLst>
            <p14:sldId id="257"/>
            <p14:sldId id="256"/>
            <p14:sldId id="258"/>
            <p14:sldId id="261"/>
            <p14:sldId id="260"/>
            <p14:sldId id="262"/>
            <p14:sldId id="263"/>
          </p14:sldIdLst>
        </p14:section>
        <p14:section name="Untitled Section" id="{FCCB6656-B1F5-420A-8291-89D90198C392}">
          <p14:sldIdLst>
            <p14:sldId id="265"/>
            <p14:sldId id="264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905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48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সবাইকে শুভেচ্ছা ও </a:t>
            </a:r>
            <a:r>
              <a:rPr lang="bn-BD" sz="4900" b="1" i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শুভ সকাল</a:t>
            </a:r>
            <a:endParaRPr lang="en-US" sz="4900" b="1" i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600"/>
            <a:ext cx="8305800" cy="4607586"/>
          </a:xfrm>
        </p:spPr>
      </p:pic>
    </p:spTree>
    <p:extLst>
      <p:ext uri="{BB962C8B-B14F-4D97-AF65-F5344CB8AC3E}">
        <p14:creationId xmlns:p14="http://schemas.microsoft.com/office/powerpoint/2010/main" val="158500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2590800"/>
          </a:xfrm>
          <a:solidFill>
            <a:srgbClr val="00B050"/>
          </a:solidFill>
        </p:spPr>
        <p:txBody>
          <a:bodyPr/>
          <a:lstStyle/>
          <a:p>
            <a:pPr algn="l"/>
            <a:r>
              <a:rPr lang="bn-BD" dirty="0" smtClean="0">
                <a:latin typeface="Nikosh" pitchFamily="2" charset="0"/>
                <a:cs typeface="Nikosh" pitchFamily="2" charset="0"/>
              </a:rPr>
              <a:t>প্রমাণঃ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382000" cy="33528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bn-BD" sz="3800" dirty="0" smtClean="0">
                <a:solidFill>
                  <a:schemeClr val="bg2"/>
                </a:solidFill>
                <a:latin typeface="Nikosh" pitchFamily="2" charset="0"/>
                <a:cs typeface="Nikosh" pitchFamily="2" charset="0"/>
              </a:rPr>
              <a:t>(১) অংকিত বড় ক্ষেত্রটি বর্গক্ষেত্র। এর ক্ষেত্রফল   (</a:t>
            </a:r>
            <a:r>
              <a:rPr lang="en-US" sz="3800" dirty="0" err="1" smtClean="0">
                <a:solidFill>
                  <a:schemeClr val="bg2"/>
                </a:solidFill>
                <a:latin typeface="Nikosh" pitchFamily="2" charset="0"/>
                <a:cs typeface="Nikosh" pitchFamily="2" charset="0"/>
              </a:rPr>
              <a:t>a+b</a:t>
            </a:r>
            <a:r>
              <a:rPr lang="en-US" sz="3800" dirty="0" smtClean="0">
                <a:solidFill>
                  <a:schemeClr val="bg2"/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en-US" sz="3800" baseline="40000" dirty="0" smtClean="0">
                <a:solidFill>
                  <a:schemeClr val="bg2"/>
                </a:solidFill>
                <a:latin typeface="Nikosh" pitchFamily="2" charset="0"/>
                <a:cs typeface="Nikosh" pitchFamily="2" charset="0"/>
              </a:rPr>
              <a:t>2</a:t>
            </a:r>
            <a:r>
              <a:rPr lang="en-US" sz="3800" dirty="0" smtClean="0">
                <a:solidFill>
                  <a:schemeClr val="bg2"/>
                </a:solidFill>
                <a:latin typeface="Nikosh" pitchFamily="2" charset="0"/>
                <a:cs typeface="Nikosh" pitchFamily="2" charset="0"/>
              </a:rPr>
              <a:t>.</a:t>
            </a:r>
            <a:endParaRPr lang="bn-BD" sz="3800" dirty="0" smtClean="0">
              <a:solidFill>
                <a:schemeClr val="bg2"/>
              </a:solidFill>
              <a:latin typeface="Nikosh" pitchFamily="2" charset="0"/>
              <a:cs typeface="Nikosh" pitchFamily="2" charset="0"/>
            </a:endParaRPr>
          </a:p>
          <a:p>
            <a:pPr marL="457200" lvl="1" indent="0">
              <a:buNone/>
            </a:pPr>
            <a:r>
              <a:rPr lang="bn-BD" sz="2400" dirty="0" smtClean="0">
                <a:solidFill>
                  <a:schemeClr val="bg2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[</a:t>
            </a:r>
            <a:r>
              <a:rPr lang="bn-BD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কারন বাহুগুলোর প্রত্যেকটির দৈর্ঘ্য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a+b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এবং কোণগুলো সমকোণ। ]</a:t>
            </a:r>
          </a:p>
          <a:p>
            <a:pPr marL="457200" lvl="1" indent="0">
              <a:buNone/>
            </a:pPr>
            <a:endParaRPr lang="bn-BD" dirty="0" smtClean="0">
              <a:solidFill>
                <a:schemeClr val="bg2"/>
              </a:solidFill>
              <a:latin typeface="Nikosh" pitchFamily="2" charset="0"/>
              <a:cs typeface="Nikosh" pitchFamily="2" charset="0"/>
            </a:endParaRPr>
          </a:p>
          <a:p>
            <a:pPr marL="457200" lvl="1" indent="0">
              <a:buNone/>
            </a:pPr>
            <a:r>
              <a:rPr lang="bn-BD" sz="4100" dirty="0" smtClean="0">
                <a:solidFill>
                  <a:schemeClr val="bg2"/>
                </a:solidFill>
                <a:latin typeface="Nikosh" pitchFamily="2" charset="0"/>
                <a:cs typeface="Nikosh" pitchFamily="2" charset="0"/>
              </a:rPr>
              <a:t>(২) ছোট চতুর্ভূজ ক্ষেত্রটি বর্গক্ষেত্র। এর ক্ষেত্রফল </a:t>
            </a:r>
            <a:r>
              <a:rPr lang="en-US" sz="4100" dirty="0" smtClean="0">
                <a:solidFill>
                  <a:schemeClr val="bg2"/>
                </a:solidFill>
                <a:latin typeface="Nikosh" pitchFamily="2" charset="0"/>
                <a:cs typeface="Nikosh" pitchFamily="2" charset="0"/>
              </a:rPr>
              <a:t>c</a:t>
            </a:r>
            <a:r>
              <a:rPr lang="en-US" sz="4100" baseline="40000" dirty="0" smtClean="0">
                <a:solidFill>
                  <a:schemeClr val="bg2"/>
                </a:solidFill>
                <a:latin typeface="Nikosh" pitchFamily="2" charset="0"/>
                <a:cs typeface="Nikosh" pitchFamily="2" charset="0"/>
              </a:rPr>
              <a:t>2</a:t>
            </a:r>
            <a:r>
              <a:rPr lang="en-US" sz="4100" dirty="0" smtClean="0">
                <a:solidFill>
                  <a:schemeClr val="bg2"/>
                </a:solidFill>
                <a:latin typeface="Nikosh" pitchFamily="2" charset="0"/>
                <a:cs typeface="Nikosh" pitchFamily="2" charset="0"/>
              </a:rPr>
              <a:t>.</a:t>
            </a:r>
            <a:endParaRPr lang="bn-BD" sz="4100" dirty="0" smtClean="0">
              <a:solidFill>
                <a:schemeClr val="bg2"/>
              </a:solidFill>
              <a:latin typeface="Nikosh" pitchFamily="2" charset="0"/>
              <a:cs typeface="Nikosh" pitchFamily="2" charset="0"/>
            </a:endParaRPr>
          </a:p>
          <a:p>
            <a:pPr marL="457200" lvl="1" indent="0">
              <a:buNone/>
            </a:pPr>
            <a:r>
              <a:rPr lang="bn-BD" dirty="0">
                <a:solidFill>
                  <a:schemeClr val="bg2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BD" dirty="0" smtClean="0">
                <a:solidFill>
                  <a:schemeClr val="bg2"/>
                </a:solidFill>
                <a:latin typeface="Nikosh" pitchFamily="2" charset="0"/>
                <a:cs typeface="Nikosh" pitchFamily="2" charset="0"/>
              </a:rPr>
              <a:t>			</a:t>
            </a:r>
            <a:r>
              <a:rPr lang="bn-BD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[ কারন বাহুগুলোর প্রত্যেকটির দৈর্ঘ্য 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c</a:t>
            </a:r>
            <a:r>
              <a:rPr lang="bn-BD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]</a:t>
            </a:r>
            <a:endParaRPr lang="en-US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040" y="304800"/>
            <a:ext cx="2590799" cy="239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6845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04800" y="457200"/>
                <a:ext cx="8458200" cy="5715000"/>
              </a:xfrm>
              <a:solidFill>
                <a:schemeClr val="accent6">
                  <a:lumMod val="75000"/>
                </a:schemeClr>
              </a:solidFill>
            </p:spPr>
            <p:txBody>
              <a:bodyPr/>
              <a:lstStyle/>
              <a:p>
                <a:pPr marL="457200" lvl="1" indent="0"/>
                <a:r>
                  <a:rPr lang="bn-BD" sz="3200" dirty="0" smtClean="0">
                    <a:latin typeface="Nikosh" pitchFamily="2" charset="0"/>
                    <a:cs typeface="Nikosh" pitchFamily="2" charset="0"/>
                  </a:rPr>
                  <a:t>(৩) অংকন অনুসারে, বড় বর্গক্ষেত্রের ক্ষেত্রফল চারটি ত্রিভূজক্ষেত্র ও ছোট বর্গক্ষেত্রের ক্ষেত্রফলের সমান।</a:t>
                </a:r>
                <a:r>
                  <a:rPr lang="bn-BD" sz="2800" dirty="0" smtClean="0">
                    <a:latin typeface="Bodoni MT Black" pitchFamily="18" charset="0"/>
                  </a:rPr>
                  <a:t/>
                </a:r>
                <a:br>
                  <a:rPr lang="bn-BD" sz="2800" dirty="0" smtClean="0">
                    <a:latin typeface="Bodoni MT Black" pitchFamily="18" charset="0"/>
                  </a:rPr>
                </a:br>
                <a:r>
                  <a:rPr lang="bn-BD" sz="2800" dirty="0" smtClean="0">
                    <a:latin typeface="Bodoni MT Black" pitchFamily="18" charset="0"/>
                  </a:rPr>
                  <a:t/>
                </a:r>
                <a:br>
                  <a:rPr lang="bn-BD" sz="2800" dirty="0" smtClean="0">
                    <a:latin typeface="Bodoni MT Black" pitchFamily="18" charset="0"/>
                  </a:rPr>
                </a:br>
                <a:r>
                  <a:rPr lang="bn-BD" sz="3200" dirty="0" smtClean="0">
                    <a:latin typeface="Nikosh" pitchFamily="2" charset="0"/>
                    <a:cs typeface="Nikosh" pitchFamily="2" charset="0"/>
                  </a:rPr>
                  <a:t>অর্থাৎ</a:t>
                </a:r>
                <a:r>
                  <a:rPr lang="bn-BD" sz="2800" dirty="0" smtClean="0">
                    <a:latin typeface="Nikosh" pitchFamily="2" charset="0"/>
                    <a:cs typeface="Nikosh" pitchFamily="2" charset="0"/>
                  </a:rPr>
                  <a:t>,</a:t>
                </a:r>
                <a:r>
                  <a:rPr lang="bn-BD" sz="2800" dirty="0" smtClean="0">
                    <a:latin typeface="Bodoni MT Black" pitchFamily="18" charset="0"/>
                  </a:rPr>
                  <a:t> </a:t>
                </a:r>
                <a:r>
                  <a:rPr lang="en-US" sz="2800" dirty="0" smtClean="0">
                    <a:latin typeface="Bodoni MT Black" pitchFamily="18" charset="0"/>
                  </a:rPr>
                  <a:t>(</a:t>
                </a:r>
                <a:r>
                  <a:rPr lang="en-US" sz="2800" dirty="0" err="1" smtClean="0">
                    <a:latin typeface="Bodoni MT Black" pitchFamily="18" charset="0"/>
                  </a:rPr>
                  <a:t>a+b</a:t>
                </a:r>
                <a:r>
                  <a:rPr lang="en-US" sz="2800" dirty="0" smtClean="0">
                    <a:latin typeface="Bodoni MT Black" pitchFamily="18" charset="0"/>
                  </a:rPr>
                  <a:t>)</a:t>
                </a:r>
                <a:r>
                  <a:rPr lang="en-US" sz="2800" baseline="44000" dirty="0" smtClean="0">
                    <a:latin typeface="Bodoni MT Black" pitchFamily="18" charset="0"/>
                  </a:rPr>
                  <a:t>2</a:t>
                </a:r>
                <a:r>
                  <a:rPr lang="en-US" sz="2800" dirty="0" smtClean="0">
                    <a:latin typeface="Bodoni MT Black" pitchFamily="18" charset="0"/>
                  </a:rPr>
                  <a:t> = 4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dirty="0" smtClean="0">
                    <a:latin typeface="Bodoni MT Black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dirty="0" smtClean="0">
                    <a:latin typeface="Bodoni MT Black" pitchFamily="18" charset="0"/>
                  </a:rPr>
                  <a:t>b+c</a:t>
                </a:r>
                <a:r>
                  <a:rPr lang="en-US" sz="2800" baseline="44000" dirty="0" smtClean="0">
                    <a:latin typeface="Bodoni MT Black" pitchFamily="18" charset="0"/>
                  </a:rPr>
                  <a:t>2</a:t>
                </a:r>
                <a:r>
                  <a:rPr lang="en-US" sz="2800" dirty="0" smtClean="0">
                    <a:latin typeface="Bodoni MT Black" pitchFamily="18" charset="0"/>
                  </a:rPr>
                  <a:t/>
                </a:r>
                <a:br>
                  <a:rPr lang="en-US" sz="2800" dirty="0" smtClean="0">
                    <a:latin typeface="Bodoni MT Black" pitchFamily="18" charset="0"/>
                  </a:rPr>
                </a:br>
                <a:r>
                  <a:rPr lang="en-US" sz="2800" dirty="0" smtClean="0">
                    <a:latin typeface="Bodoni MT Black" pitchFamily="18" charset="0"/>
                  </a:rPr>
                  <a:t>	</a:t>
                </a:r>
                <a:r>
                  <a:rPr lang="bn-BD" sz="2800" dirty="0" smtClean="0">
                    <a:latin typeface="Bodoni MT Black" pitchFamily="18" charset="0"/>
                  </a:rPr>
                  <a:t/>
                </a:r>
                <a:br>
                  <a:rPr lang="bn-BD" sz="2800" dirty="0" smtClean="0">
                    <a:latin typeface="Bodoni MT Black" pitchFamily="18" charset="0"/>
                  </a:rPr>
                </a:br>
                <a:r>
                  <a:rPr lang="bn-BD" sz="2800" dirty="0" smtClean="0">
                    <a:latin typeface="Nikosh" pitchFamily="2" charset="0"/>
                    <a:cs typeface="Nikosh" pitchFamily="2" charset="0"/>
                  </a:rPr>
                  <a:t>বা, </a:t>
                </a:r>
                <a:r>
                  <a:rPr lang="en-US" sz="2800" dirty="0" smtClean="0">
                    <a:latin typeface="Bodoni MT Black" pitchFamily="18" charset="0"/>
                  </a:rPr>
                  <a:t>a</a:t>
                </a:r>
                <a:r>
                  <a:rPr lang="en-US" sz="2800" baseline="44000" dirty="0" smtClean="0">
                    <a:latin typeface="Bodoni MT Black" pitchFamily="18" charset="0"/>
                  </a:rPr>
                  <a:t>2</a:t>
                </a:r>
                <a:r>
                  <a:rPr lang="en-US" sz="2800" dirty="0" smtClean="0">
                    <a:latin typeface="Bodoni MT Black" pitchFamily="18" charset="0"/>
                  </a:rPr>
                  <a:t>+2ab+b</a:t>
                </a:r>
                <a:r>
                  <a:rPr lang="en-US" sz="2800" baseline="44000" dirty="0" smtClean="0">
                    <a:latin typeface="Bodoni MT Black" pitchFamily="18" charset="0"/>
                  </a:rPr>
                  <a:t>2</a:t>
                </a:r>
                <a:r>
                  <a:rPr lang="en-US" sz="2800" dirty="0" smtClean="0">
                    <a:latin typeface="Bodoni MT Black" pitchFamily="18" charset="0"/>
                  </a:rPr>
                  <a:t> = 2ab+c</a:t>
                </a:r>
                <a:r>
                  <a:rPr lang="en-US" sz="2800" baseline="44000" dirty="0" smtClean="0">
                    <a:latin typeface="Bodoni MT Black" pitchFamily="18" charset="0"/>
                  </a:rPr>
                  <a:t>2</a:t>
                </a:r>
                <a:r>
                  <a:rPr lang="en-US" sz="2800" dirty="0" smtClean="0">
                    <a:latin typeface="Bodoni MT Black" pitchFamily="18" charset="0"/>
                  </a:rPr>
                  <a:t/>
                </a:r>
                <a:br>
                  <a:rPr lang="en-US" sz="2800" dirty="0" smtClean="0">
                    <a:latin typeface="Bodoni MT Black" pitchFamily="18" charset="0"/>
                  </a:rPr>
                </a:br>
                <a:r>
                  <a:rPr lang="en-US" sz="2800" dirty="0" smtClean="0">
                    <a:latin typeface="Bodoni MT Black" pitchFamily="18" charset="0"/>
                  </a:rPr>
                  <a:t>	</a:t>
                </a:r>
                <a:r>
                  <a:rPr lang="bn-BD" sz="2800" dirty="0" smtClean="0">
                    <a:latin typeface="Bodoni MT Black" pitchFamily="18" charset="0"/>
                  </a:rPr>
                  <a:t/>
                </a:r>
                <a:br>
                  <a:rPr lang="bn-BD" sz="2800" dirty="0" smtClean="0">
                    <a:latin typeface="Bodoni MT Black" pitchFamily="18" charset="0"/>
                  </a:rPr>
                </a:br>
                <a:r>
                  <a:rPr lang="bn-BD" sz="2800" dirty="0" smtClean="0">
                    <a:latin typeface="Nikosh" pitchFamily="2" charset="0"/>
                    <a:cs typeface="Nikosh" pitchFamily="2" charset="0"/>
                  </a:rPr>
                  <a:t>বা, </a:t>
                </a:r>
                <a:r>
                  <a:rPr lang="en-US" sz="2800" dirty="0" smtClean="0">
                    <a:latin typeface="Bodoni MT Black" pitchFamily="18" charset="0"/>
                  </a:rPr>
                  <a:t>a</a:t>
                </a:r>
                <a:r>
                  <a:rPr lang="en-US" sz="2800" baseline="44000" dirty="0" smtClean="0">
                    <a:latin typeface="Bodoni MT Black" pitchFamily="18" charset="0"/>
                  </a:rPr>
                  <a:t>2</a:t>
                </a:r>
                <a:r>
                  <a:rPr lang="en-US" sz="2800" dirty="0" smtClean="0">
                    <a:latin typeface="Bodoni MT Black" pitchFamily="18" charset="0"/>
                  </a:rPr>
                  <a:t>+b</a:t>
                </a:r>
                <a:r>
                  <a:rPr lang="en-US" sz="2800" baseline="44000" dirty="0" smtClean="0">
                    <a:latin typeface="Bodoni MT Black" pitchFamily="18" charset="0"/>
                  </a:rPr>
                  <a:t>2</a:t>
                </a:r>
                <a:r>
                  <a:rPr lang="en-US" sz="2800" dirty="0" smtClean="0">
                    <a:latin typeface="Bodoni MT Black" pitchFamily="18" charset="0"/>
                  </a:rPr>
                  <a:t> = c</a:t>
                </a:r>
                <a:r>
                  <a:rPr lang="en-US" sz="2800" baseline="44000" dirty="0" smtClean="0">
                    <a:latin typeface="Bodoni MT Black" pitchFamily="18" charset="0"/>
                  </a:rPr>
                  <a:t>2</a:t>
                </a:r>
                <a:r>
                  <a:rPr lang="en-US" sz="2800" dirty="0" smtClean="0">
                    <a:latin typeface="Bodoni MT Black" pitchFamily="18" charset="0"/>
                  </a:rPr>
                  <a:t>.</a:t>
                </a:r>
                <a:endParaRPr lang="en-US" sz="2800" dirty="0">
                  <a:latin typeface="Bodoni MT Black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04800" y="457200"/>
                <a:ext cx="8458200" cy="5715000"/>
              </a:xfrm>
              <a:blipFill rotWithShape="1">
                <a:blip r:embed="rId2"/>
                <a:stretch>
                  <a:fillRect r="-26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819400" y="5322332"/>
            <a:ext cx="1649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bn-BD" sz="2400" dirty="0">
                <a:latin typeface="Nikosh" pitchFamily="2" charset="0"/>
                <a:cs typeface="Nikosh" pitchFamily="2" charset="0"/>
              </a:rPr>
              <a:t>(প্রমাণিত)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514600"/>
            <a:ext cx="2258961" cy="208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5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bn-BD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১। একটি সমকোণী ত্রিভূজের একটি কোণ ৯০</a:t>
            </a:r>
            <a:r>
              <a:rPr lang="bn-BD" baseline="46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০</a:t>
            </a:r>
            <a:r>
              <a:rPr lang="bn-BD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 হলে, অপর দুইটি কোণের সমষ্টি কত?</a:t>
            </a:r>
          </a:p>
          <a:p>
            <a:pPr marL="0" indent="0">
              <a:buNone/>
            </a:pPr>
            <a:endParaRPr lang="bn-BD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bn-BD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২। একটি সমকোণী ত্রিভূজের ভূমি </a:t>
            </a:r>
            <a:r>
              <a:rPr lang="en-US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5 </a:t>
            </a:r>
            <a:r>
              <a:rPr lang="bn-BD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সে</a:t>
            </a:r>
            <a:r>
              <a:rPr lang="en-US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.</a:t>
            </a:r>
            <a:r>
              <a:rPr lang="bn-BD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মি</a:t>
            </a:r>
            <a:r>
              <a:rPr lang="en-US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. </a:t>
            </a:r>
            <a:r>
              <a:rPr lang="bn-BD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ও লম্ব </a:t>
            </a:r>
            <a:r>
              <a:rPr lang="en-US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12 </a:t>
            </a:r>
            <a:r>
              <a:rPr lang="bn-BD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সে</a:t>
            </a:r>
            <a:r>
              <a:rPr lang="en-US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.</a:t>
            </a:r>
            <a:r>
              <a:rPr lang="bn-BD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মি</a:t>
            </a:r>
            <a:r>
              <a:rPr lang="en-US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. </a:t>
            </a:r>
            <a:r>
              <a:rPr lang="bn-BD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হলে, অতিভূজ কত সে</a:t>
            </a:r>
            <a:r>
              <a:rPr lang="en-US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.</a:t>
            </a:r>
            <a:r>
              <a:rPr lang="bn-BD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মি</a:t>
            </a:r>
            <a:r>
              <a:rPr lang="en-US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.</a:t>
            </a:r>
            <a:r>
              <a:rPr lang="bn-BD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0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দলীয় কাজ</a:t>
            </a:r>
            <a:endParaRPr lang="en-US" sz="4800" dirty="0">
              <a:solidFill>
                <a:schemeClr val="accent6">
                  <a:lumMod val="20000"/>
                  <a:lumOff val="8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3178" y="1907699"/>
            <a:ext cx="8305800" cy="12191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একটি সমকোণী ত্রিভূজের অতিভূজ ৫ সে মি, ভূমি ৩ সে মি হলে, লম্ব কত সে মি?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574" y="141553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" pitchFamily="2" charset="0"/>
                <a:cs typeface="Nikosh" pitchFamily="2" charset="0"/>
              </a:rPr>
              <a:t>গ্রুপ-১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1055" y="3604457"/>
            <a:ext cx="8305800" cy="12191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" pitchFamily="2" charset="0"/>
                <a:cs typeface="Nikosh" pitchFamily="2" charset="0"/>
              </a:rPr>
              <a:t>একটি সমকোণী ত্রিভূজের  ভূমি ৩ সে মি, লম্ব ৪ সে মি হলে, অতিভূজ কত সে মি?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3178" y="5383784"/>
            <a:ext cx="8305800" cy="121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একটি সমকোণী ত্রিভূজের অতিভূজ ৫ সে মি, লম্ব ৪ সে মি হলে, ভূমি কত সে মি?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29116" y="309993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" pitchFamily="2" charset="0"/>
                <a:cs typeface="Nikosh" pitchFamily="2" charset="0"/>
              </a:rPr>
              <a:t>গ্রুপ-২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6856" y="4802032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" pitchFamily="2" charset="0"/>
                <a:cs typeface="Nikosh" pitchFamily="2" charset="0"/>
              </a:rPr>
              <a:t>গ্রুপ-৩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5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/>
      <p:bldP spid="10" grpId="0" animBg="1"/>
      <p:bldP spid="11" grpId="0" animBg="1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436" y="422118"/>
            <a:ext cx="8229600" cy="2468562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bn-BD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বাড়ীর কাজ</a:t>
            </a:r>
            <a:endParaRPr lang="en-US" sz="48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42597"/>
            <a:ext cx="8229600" cy="30019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bn-BD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সমকোণী ত্রিভূজের অতিভূজ, ভূমি ও লম্ব চিত্রের মাধ্যমে দেখাও</a:t>
            </a:r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।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endParaRPr lang="bn-BD" sz="36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21443" y="3605140"/>
            <a:ext cx="404979" cy="404979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267200" y="762000"/>
            <a:ext cx="4038600" cy="1828800"/>
          </a:xfrm>
          <a:prstGeom prst="upArrow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9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5715000"/>
            <a:ext cx="75438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আল্লাহ হাফেজ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8153"/>
            <a:ext cx="8229600" cy="6781801"/>
          </a:xfrm>
        </p:spPr>
        <p:txBody>
          <a:bodyPr/>
          <a:lstStyle/>
          <a:p>
            <a:pPr marL="0" indent="0" algn="ctr">
              <a:buNone/>
            </a:pPr>
            <a:r>
              <a:rPr lang="bn-BD" sz="48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সবাইকে ধন্যবাদ</a:t>
            </a:r>
            <a:endParaRPr lang="en-US" sz="48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90600"/>
            <a:ext cx="75438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4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12954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bn-BD" sz="5400" b="1" dirty="0" smtClean="0">
                <a:latin typeface="Nikosh" pitchFamily="2" charset="0"/>
                <a:cs typeface="Nikosh" pitchFamily="2" charset="0"/>
              </a:rPr>
              <a:t>পরিচিতি</a:t>
            </a:r>
            <a:endParaRPr lang="en-US" sz="5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720" y="1600200"/>
            <a:ext cx="8610600" cy="51054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bn-BD" sz="4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মোঃ লাবলু মিয়া</a:t>
            </a:r>
          </a:p>
          <a:p>
            <a:pPr algn="r"/>
            <a:r>
              <a:rPr lang="bn-BD" sz="2400" dirty="0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বি এস-সি (অনার্স) এম এস-সি(গণিত)</a:t>
            </a:r>
          </a:p>
          <a:p>
            <a:pPr algn="r"/>
            <a:r>
              <a:rPr lang="bn-BD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সহকারি শিক্ষক,গণিত</a:t>
            </a:r>
          </a:p>
          <a:p>
            <a:pPr algn="r"/>
            <a:r>
              <a:rPr lang="bn-BD" sz="2400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হুয়াকুয়া দ্বি-মূখী উচ্চ বিদ্যালয়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algn="r"/>
            <a:r>
              <a:rPr lang="bn-BD" sz="2400" dirty="0" smtClean="0">
                <a:solidFill>
                  <a:schemeClr val="bg2">
                    <a:lumMod val="10000"/>
                  </a:schemeClr>
                </a:solidFill>
                <a:latin typeface="Nikosh" pitchFamily="2" charset="0"/>
                <a:cs typeface="Nikosh" pitchFamily="2" charset="0"/>
              </a:rPr>
              <a:t>সোনাতলা,বগুড়া।</a:t>
            </a:r>
          </a:p>
          <a:p>
            <a:pPr algn="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Contact no:01712 661433</a:t>
            </a:r>
          </a:p>
          <a:p>
            <a:pPr algn="r"/>
            <a:r>
              <a:rPr lang="en-US" sz="2800" dirty="0" smtClean="0">
                <a:solidFill>
                  <a:srgbClr val="FF0000"/>
                </a:solidFill>
              </a:rPr>
              <a:t>E-mail: bglablu@gmail.com</a:t>
            </a:r>
            <a:endParaRPr lang="bn-BD" sz="2800" dirty="0" smtClean="0">
              <a:solidFill>
                <a:srgbClr val="FF0000"/>
              </a:solidFill>
            </a:endParaRPr>
          </a:p>
          <a:p>
            <a:pPr algn="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88110" y="5486399"/>
            <a:ext cx="3657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bn-BD" sz="2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৮ম শ্রেণী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bn-BD" sz="2400" dirty="0" smtClean="0">
                <a:latin typeface="Nikosh" pitchFamily="2" charset="0"/>
                <a:cs typeface="Nikosh" pitchFamily="2" charset="0"/>
              </a:rPr>
            </a:br>
            <a:r>
              <a:rPr lang="bn-BD" sz="2400" b="1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নবম অধ্যায়</a:t>
            </a:r>
            <a:br>
              <a:rPr lang="bn-BD" sz="2400" b="1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</a:b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G:\Labl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2773434" cy="323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87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2400" y="272673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চিত্রগুলো লক্ষ্য করঃ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400800" y="429913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948501"/>
            <a:ext cx="2847975" cy="199005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066800"/>
            <a:ext cx="2209800" cy="19812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700" y="3401170"/>
            <a:ext cx="4648200" cy="285782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96734"/>
            <a:ext cx="3276599" cy="259202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6463" y="2930015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চিত্র-১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2999" y="2930016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চিত্র-২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3188111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চিত্র-৩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7460" y="6258997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চিত্র-৪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6296183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চিত্র-৫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9" y="936210"/>
            <a:ext cx="2310722" cy="199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0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851700" cy="274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315" y="3531393"/>
            <a:ext cx="3237885" cy="29956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248" y="304800"/>
            <a:ext cx="3072428" cy="2666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304800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চিত্র-৬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304800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চিত্র-৭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4675" y="651932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চিত্র-৮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3150" y="6527006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চিত্র-৯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99" y="3444371"/>
            <a:ext cx="2614152" cy="290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56388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dirty="0" smtClean="0">
                <a:solidFill>
                  <a:schemeClr val="tx2"/>
                </a:solidFill>
              </a:rPr>
              <a:t/>
            </a:r>
            <a:br>
              <a:rPr lang="bn-BD" dirty="0" smtClean="0">
                <a:solidFill>
                  <a:schemeClr val="tx2"/>
                </a:solidFill>
              </a:rPr>
            </a:br>
            <a:r>
              <a:rPr lang="bn-BD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আজকের আলোচ্য বিষয়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/>
            </a:r>
            <a:br>
              <a:rPr lang="bn-BD" dirty="0" smtClean="0">
                <a:latin typeface="Nikosh" pitchFamily="2" charset="0"/>
                <a:cs typeface="Nikosh" pitchFamily="2" charset="0"/>
              </a:rPr>
            </a:br>
            <a:r>
              <a:rPr lang="bn-BD" dirty="0" smtClean="0">
                <a:latin typeface="Nikosh" pitchFamily="2" charset="0"/>
                <a:cs typeface="Nikosh" pitchFamily="2" charset="0"/>
              </a:rPr>
              <a:t/>
            </a:r>
            <a:br>
              <a:rPr lang="bn-BD" dirty="0" smtClean="0">
                <a:latin typeface="Nikosh" pitchFamily="2" charset="0"/>
                <a:cs typeface="Nikosh" pitchFamily="2" charset="0"/>
              </a:rPr>
            </a:br>
            <a:r>
              <a:rPr lang="bn-BD" dirty="0" smtClean="0">
                <a:latin typeface="Nikosh" pitchFamily="2" charset="0"/>
                <a:cs typeface="Nikosh" pitchFamily="2" charset="0"/>
              </a:rPr>
              <a:t>৯ম অধ্যায়</a:t>
            </a:r>
            <a:br>
              <a:rPr lang="bn-BD" dirty="0" smtClean="0">
                <a:latin typeface="Nikosh" pitchFamily="2" charset="0"/>
                <a:cs typeface="Nikosh" pitchFamily="2" charset="0"/>
              </a:rPr>
            </a:br>
            <a:r>
              <a:rPr lang="bn-BD" dirty="0" smtClean="0">
                <a:latin typeface="Nikosh" pitchFamily="2" charset="0"/>
                <a:cs typeface="Nikosh" pitchFamily="2" charset="0"/>
              </a:rPr>
              <a:t/>
            </a:r>
            <a:br>
              <a:rPr lang="bn-BD" dirty="0" smtClean="0">
                <a:latin typeface="Nikosh" pitchFamily="2" charset="0"/>
                <a:cs typeface="Nikosh" pitchFamily="2" charset="0"/>
              </a:rPr>
            </a:br>
            <a:r>
              <a:rPr lang="bn-BD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পিথাগোরাসের উপপাদ্য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35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34143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l"/>
            <a:r>
              <a:rPr lang="bn-BD" dirty="0" smtClean="0">
                <a:solidFill>
                  <a:srgbClr val="C00000"/>
                </a:solidFill>
              </a:rPr>
              <a:t>               </a:t>
            </a:r>
            <a:r>
              <a:rPr lang="bn-BD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শিখন ফল</a:t>
            </a:r>
            <a:br>
              <a:rPr lang="bn-BD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</a:br>
            <a:r>
              <a:rPr lang="bn-BD" sz="40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পাঠ শেষে শিক্ষার্থীরা--</a:t>
            </a:r>
            <a:endParaRPr lang="en-US" sz="4000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17408"/>
            <a:ext cx="8610600" cy="4935792"/>
          </a:xfrm>
          <a:solidFill>
            <a:srgbClr val="00B050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bn-BD" dirty="0" smtClean="0"/>
              <a:t>  </a:t>
            </a:r>
          </a:p>
          <a:p>
            <a:pPr marL="0" indent="0">
              <a:buNone/>
            </a:pPr>
            <a:r>
              <a:rPr lang="bn-BD" dirty="0"/>
              <a:t> </a:t>
            </a:r>
            <a:r>
              <a:rPr lang="bn-BD" dirty="0" smtClean="0"/>
              <a:t> </a:t>
            </a:r>
            <a:r>
              <a:rPr lang="bn-BD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" pitchFamily="2" charset="0"/>
                <a:cs typeface="Nikosh" pitchFamily="2" charset="0"/>
              </a:rPr>
              <a:t>সমকোণী ত্রিভূজ কি তা বলতে পারবে।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   </a:t>
            </a:r>
            <a:r>
              <a:rPr lang="bn-BD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পিথাগোরাসের উপপাদ্য যাচাই ও প্রমাণ করতে পারবে।</a:t>
            </a:r>
          </a:p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    </a:t>
            </a: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ত্রিভূজের তিনটি বাহুর দৈর্ঘ্য দেওয়া থাকলে ত্রিভূজটি সমকোণী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    </a:t>
            </a: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কিনা যাচাই করতে পারবে।</a:t>
            </a:r>
          </a:p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  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পিথাগোরাসের সূত্র ব্যবহার করে সমস্যা সমাধান করতে পারবে।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161704" y="3505200"/>
            <a:ext cx="440575" cy="273563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110815" y="2895600"/>
            <a:ext cx="440575" cy="273563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75204" y="4538714"/>
            <a:ext cx="440575" cy="273563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161703" y="2286000"/>
            <a:ext cx="440575" cy="273563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6017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animBg="1"/>
      <p:bldP spid="5" grpId="0" uiExpand="1" animBg="1"/>
      <p:bldP spid="6" grpId="0" uiExpand="1" animBg="1"/>
      <p:bldP spid="8" grpId="0" uiExpan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bn-BD" dirty="0" smtClean="0"/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পাঠ উপস্থাপনঃ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bn-BD" sz="8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পিথাগোরাসের উপপাদ্য</a:t>
            </a:r>
            <a:r>
              <a:rPr lang="en-US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BD" sz="6000" b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(বীজগণিতের সাহায্যে</a:t>
            </a:r>
            <a:r>
              <a:rPr lang="bn-BD" sz="5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)</a:t>
            </a:r>
          </a:p>
          <a:p>
            <a:pPr marL="0" indent="0">
              <a:buNone/>
            </a:pPr>
            <a:endParaRPr lang="bn-BD" sz="5100" dirty="0" smtClean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bn-BD" sz="8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" pitchFamily="2" charset="0"/>
                <a:cs typeface="Nikosh" pitchFamily="2" charset="0"/>
              </a:rPr>
              <a:t>সাধারন নির্বচনঃ </a:t>
            </a:r>
          </a:p>
          <a:p>
            <a:pPr marL="0" indent="0">
              <a:buNone/>
            </a:pPr>
            <a:endParaRPr lang="en-US" sz="5100" dirty="0" smtClean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bn-BD" sz="86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একটি সমকোণী ত্রিভূজের অতিভুজের উপর অংকিত বর্গক্ষেত্র অপর দুই বাহুর উপর অংকিত বর্গক্ষেত্রদ্বয়ের সমষ্টির সমান।</a:t>
            </a:r>
          </a:p>
          <a:p>
            <a:pPr marL="0" indent="0">
              <a:buNone/>
            </a:pPr>
            <a:endParaRPr lang="bn-BD" sz="5100" dirty="0" smtClean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bn-BD" sz="5100" dirty="0" smtClean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bn-BD" sz="5100" dirty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bn-BD" sz="5100" dirty="0" smtClean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bn-BD" sz="5100" dirty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en-US" sz="5100" dirty="0" smtClean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en-US" sz="5100" dirty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bn-BD" sz="51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124200" y="4117260"/>
            <a:ext cx="0" cy="121920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36488" y="5334002"/>
            <a:ext cx="76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24200" y="4117260"/>
            <a:ext cx="762000" cy="121920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6600" y="5468643"/>
            <a:ext cx="308098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689583" y="4600545"/>
            <a:ext cx="319318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584698" y="4400490"/>
            <a:ext cx="29367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108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697162"/>
              </a:xfrm>
              <a:blipFill>
                <a:blip r:embed="rId2"/>
                <a:tile tx="0" ty="0" sx="100000" sy="100000" flip="none" algn="tl"/>
              </a:blipFill>
            </p:spPr>
            <p:txBody>
              <a:bodyPr>
                <a:normAutofit/>
              </a:bodyPr>
              <a:lstStyle/>
              <a:p>
                <a:pPr algn="l"/>
                <a:r>
                  <a:rPr lang="bn-BD" sz="3600" dirty="0">
                    <a:solidFill>
                      <a:srgbClr val="FFFF00"/>
                    </a:solidFill>
                    <a:latin typeface="Nikosh" pitchFamily="2" charset="0"/>
                    <a:cs typeface="Nikosh" pitchFamily="2" charset="0"/>
                  </a:rPr>
                  <a:t>বিশেষ নির্বচনঃ</a:t>
                </a:r>
                <a:r>
                  <a:rPr lang="bn-BD" sz="3600" dirty="0">
                    <a:solidFill>
                      <a:schemeClr val="tx2"/>
                    </a:solidFill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3600" dirty="0" smtClean="0">
                    <a:solidFill>
                      <a:schemeClr val="tx2"/>
                    </a:solidFill>
                    <a:latin typeface="Nikosh" pitchFamily="2" charset="0"/>
                    <a:cs typeface="Nikosh" pitchFamily="2" charset="0"/>
                  </a:rPr>
                  <a:t/>
                </a:r>
                <a:br>
                  <a:rPr lang="en-US" sz="3600" dirty="0" smtClean="0">
                    <a:solidFill>
                      <a:schemeClr val="tx2"/>
                    </a:solidFill>
                    <a:latin typeface="Nikosh" pitchFamily="2" charset="0"/>
                    <a:cs typeface="Nikosh" pitchFamily="2" charset="0"/>
                  </a:rPr>
                </a:br>
                <a:r>
                  <a:rPr lang="bn-BD" sz="3200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" pitchFamily="2" charset="0"/>
                    <a:cs typeface="Nikosh" pitchFamily="2" charset="0"/>
                  </a:rPr>
                  <a:t>মনে </a:t>
                </a:r>
                <a:r>
                  <a:rPr lang="bn-BD" sz="3200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" pitchFamily="2" charset="0"/>
                    <a:cs typeface="Nikosh" pitchFamily="2" charset="0"/>
                  </a:rPr>
                  <a:t>করি, একটি সমকোণী ত্রিভূজের অতিভূজ </a:t>
                </a:r>
                <a:r>
                  <a:rPr lang="en-US" sz="3600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" pitchFamily="2" charset="0"/>
                    <a:cs typeface="Nikosh" pitchFamily="2" charset="0"/>
                  </a:rPr>
                  <a:t>c</a:t>
                </a:r>
                <a:r>
                  <a:rPr lang="en-US" sz="3200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bn-BD" sz="3200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" pitchFamily="2" charset="0"/>
                    <a:cs typeface="Nikosh" pitchFamily="2" charset="0"/>
                  </a:rPr>
                  <a:t>এবং </a:t>
                </a:r>
                <a:r>
                  <a:rPr lang="en-US" sz="3600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" pitchFamily="2" charset="0"/>
                    <a:cs typeface="Nikosh" pitchFamily="2" charset="0"/>
                  </a:rPr>
                  <a:t>a</a:t>
                </a:r>
                <a:r>
                  <a:rPr lang="en-US" sz="3200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bn-BD" sz="3200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" pitchFamily="2" charset="0"/>
                    <a:cs typeface="Nikosh" pitchFamily="2" charset="0"/>
                  </a:rPr>
                  <a:t>ও </a:t>
                </a:r>
                <a:r>
                  <a:rPr lang="en-US" sz="3600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" pitchFamily="2" charset="0"/>
                    <a:cs typeface="Nikosh" pitchFamily="2" charset="0"/>
                  </a:rPr>
                  <a:t>b</a:t>
                </a:r>
                <a:r>
                  <a:rPr lang="en-US" sz="3200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bn-BD" sz="3200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Nikosh" pitchFamily="2" charset="0"/>
                    <a:cs typeface="Nikosh" pitchFamily="2" charset="0"/>
                  </a:rPr>
                  <a:t>যথাক্রমে অন্য দুই বাহু। প্রমাণ করতে হবে যে,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solidFill>
                    <a:srgbClr val="FFFF00"/>
                  </a:solidFill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697162"/>
              </a:xfrm>
              <a:blipFill rotWithShape="1">
                <a:blip r:embed="rId3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773363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অংকনঃ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bn-BD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প্রদত্ত </a:t>
            </a:r>
            <a:r>
              <a:rPr lang="bn-BD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ত্রিভূজটির সমান করে চারটি ত্রিভূজ চিত্রে </a:t>
            </a:r>
            <a:r>
              <a:rPr lang="bn-BD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প্রদর্শিত </a:t>
            </a:r>
            <a:r>
              <a:rPr lang="bn-BD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উপায়ে আঁকি।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23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2674"/>
            <a:ext cx="8229600" cy="55626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bn-BD" dirty="0" smtClean="0">
                <a:latin typeface="Nikosh" pitchFamily="2" charset="0"/>
                <a:cs typeface="Nikosh" pitchFamily="2" charset="0"/>
              </a:rPr>
              <a:t/>
            </a:r>
            <a:br>
              <a:rPr lang="bn-BD" dirty="0" smtClean="0">
                <a:latin typeface="Nikosh" pitchFamily="2" charset="0"/>
                <a:cs typeface="Nikosh" pitchFamily="2" charset="0"/>
              </a:rPr>
            </a:br>
            <a:r>
              <a:rPr lang="bn-BD" dirty="0" smtClean="0">
                <a:latin typeface="Nikosh" pitchFamily="2" charset="0"/>
                <a:cs typeface="Nikosh" pitchFamily="2" charset="0"/>
              </a:rPr>
              <a:t/>
            </a:r>
            <a:br>
              <a:rPr lang="bn-BD" dirty="0" smtClean="0">
                <a:latin typeface="Nikosh" pitchFamily="2" charset="0"/>
                <a:cs typeface="Nikosh" pitchFamily="2" charset="0"/>
              </a:rPr>
            </a:b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4916" y="3468330"/>
            <a:ext cx="8229600" cy="102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76600" y="1963993"/>
            <a:ext cx="0" cy="1102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3066768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76600" y="1963993"/>
            <a:ext cx="1143000" cy="1102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276600" y="990601"/>
            <a:ext cx="0" cy="1066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76600" y="9906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95800" y="9906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38800" y="9906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19600" y="3066768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38800" y="2057400"/>
            <a:ext cx="0" cy="1009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276600" y="990600"/>
            <a:ext cx="1219200" cy="973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95800" y="990600"/>
            <a:ext cx="11430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419600" y="2057400"/>
            <a:ext cx="1219200" cy="1009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657600" y="304800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2850277" y="1246464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92" name="TextBox 91"/>
          <p:cNvSpPr txBox="1"/>
          <p:nvPr/>
        </p:nvSpPr>
        <p:spPr>
          <a:xfrm>
            <a:off x="4901229" y="528935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5678129" y="2331251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916942" y="2284547"/>
            <a:ext cx="48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587993" y="602674"/>
            <a:ext cx="48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679807" y="1222438"/>
            <a:ext cx="48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901229" y="3066768"/>
            <a:ext cx="48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823671" y="1421991"/>
            <a:ext cx="33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3795073" y="2123321"/>
            <a:ext cx="33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4810102" y="1389260"/>
            <a:ext cx="33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733605" y="2237844"/>
            <a:ext cx="33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446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307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সবাইকে শুভেচ্ছা ও শুভ সকাল</vt:lpstr>
      <vt:lpstr>পরিচিতি</vt:lpstr>
      <vt:lpstr>PowerPoint Presentation</vt:lpstr>
      <vt:lpstr>PowerPoint Presentation</vt:lpstr>
      <vt:lpstr> আজকের আলোচ্য বিষয়  ৯ম অধ্যায়  পিথাগোরাসের উপপাদ্য</vt:lpstr>
      <vt:lpstr>               শিখন ফল পাঠ শেষে শিক্ষার্থীরা--</vt:lpstr>
      <vt:lpstr> পাঠ উপস্থাপনঃ</vt:lpstr>
      <vt:lpstr>বিশেষ নির্বচনঃ  মনে করি, একটি সমকোণী ত্রিভূজের অতিভূজ c এবং a ও b যথাক্রমে অন্য দুই বাহু। প্রমাণ করতে হবে যে, c^2= a^2+b^2</vt:lpstr>
      <vt:lpstr>  </vt:lpstr>
      <vt:lpstr>প্রমাণঃ</vt:lpstr>
      <vt:lpstr>(৩) অংকন অনুসারে, বড় বর্গক্ষেত্রের ক্ষেত্রফল চারটি ত্রিভূজক্ষেত্র ও ছোট বর্গক্ষেত্রের ক্ষেত্রফলের সমান।  অর্থাৎ, (a+b)2 = 4×1/2×a×b+c2   বা, a2+2ab+b2 = 2ab+c2   বা, a2+b2 = c2.</vt:lpstr>
      <vt:lpstr>মূল্যায়ন</vt:lpstr>
      <vt:lpstr>দলীয় কাজ</vt:lpstr>
      <vt:lpstr>  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TSS</dc:creator>
  <cp:lastModifiedBy>TSS</cp:lastModifiedBy>
  <cp:revision>154</cp:revision>
  <dcterms:created xsi:type="dcterms:W3CDTF">2006-08-16T00:00:00Z</dcterms:created>
  <dcterms:modified xsi:type="dcterms:W3CDTF">2013-08-01T05:52:58Z</dcterms:modified>
</cp:coreProperties>
</file>